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58" r:id="rId4"/>
    <p:sldId id="261" r:id="rId5"/>
    <p:sldId id="262" r:id="rId6"/>
    <p:sldId id="264" r:id="rId7"/>
    <p:sldId id="265" r:id="rId8"/>
    <p:sldId id="266" r:id="rId9"/>
    <p:sldId id="267" r:id="rId10"/>
    <p:sldId id="268" r:id="rId11"/>
    <p:sldId id="26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DEB2E2-E6B0-4721-9012-0C096B399B61}"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539044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EB2E2-E6B0-4721-9012-0C096B399B61}"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3822341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DEB2E2-E6B0-4721-9012-0C096B399B61}"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3603448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DEB2E2-E6B0-4721-9012-0C096B399B61}" type="datetimeFigureOut">
              <a:rPr lang="en-US" smtClean="0"/>
              <a:t>7/1/2020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2070345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DEB2E2-E6B0-4721-9012-0C096B399B61}" type="datetimeFigureOut">
              <a:rPr lang="en-US" smtClean="0"/>
              <a:t>7/1/2020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1224410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DEB2E2-E6B0-4721-9012-0C096B399B61}" type="datetimeFigureOut">
              <a:rPr lang="en-US" smtClean="0"/>
              <a:t>7/1/2020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1097044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DEB2E2-E6B0-4721-9012-0C096B399B61}" type="datetimeFigureOut">
              <a:rPr lang="en-US" smtClean="0"/>
              <a:t>7/1/2020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1153981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EB2E2-E6B0-4721-9012-0C096B399B61}" type="datetimeFigureOut">
              <a:rPr lang="en-US" smtClean="0"/>
              <a:t>7/1/2020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3737882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EB2E2-E6B0-4721-9012-0C096B399B61}" type="datetimeFigureOut">
              <a:rPr lang="en-US" smtClean="0"/>
              <a:t>7/1/2020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2357517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EB2E2-E6B0-4721-9012-0C096B399B61}"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2163359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EB2E2-E6B0-4721-9012-0C096B399B61}"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2DCFD-194B-4A2E-B86C-3ABDD851C416}" type="slidenum">
              <a:rPr lang="en-US" smtClean="0"/>
              <a:t>‹#›</a:t>
            </a:fld>
            <a:endParaRPr lang="en-US"/>
          </a:p>
        </p:txBody>
      </p:sp>
    </p:spTree>
    <p:extLst>
      <p:ext uri="{BB962C8B-B14F-4D97-AF65-F5344CB8AC3E}">
        <p14:creationId xmlns:p14="http://schemas.microsoft.com/office/powerpoint/2010/main" val="1318365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DEB2E2-E6B0-4721-9012-0C096B399B61}" type="datetimeFigureOut">
              <a:rPr lang="en-US" smtClean="0"/>
              <a:t>7/1/2020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2DCFD-194B-4A2E-B86C-3ABDD851C416}" type="slidenum">
              <a:rPr lang="en-US" smtClean="0"/>
              <a:t>‹#›</a:t>
            </a:fld>
            <a:endParaRPr lang="en-US"/>
          </a:p>
        </p:txBody>
      </p:sp>
    </p:spTree>
    <p:extLst>
      <p:ext uri="{BB962C8B-B14F-4D97-AF65-F5344CB8AC3E}">
        <p14:creationId xmlns:p14="http://schemas.microsoft.com/office/powerpoint/2010/main" val="1961771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scott-clark.com/blog/6-common-uses-for-computers-in-healthca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0" y="2967335"/>
            <a:ext cx="4572000" cy="727571"/>
          </a:xfrm>
          <a:prstGeom prst="rect">
            <a:avLst/>
          </a:prstGeom>
        </p:spPr>
        <p:txBody>
          <a:bodyPr>
            <a:spAutoFit/>
          </a:bodyPr>
          <a:lstStyle/>
          <a:p>
            <a:pPr>
              <a:lnSpc>
                <a:spcPct val="200000"/>
              </a:lnSpc>
            </a:pPr>
            <a:r>
              <a:rPr lang="en-US" sz="2400" dirty="0" smtClean="0">
                <a:latin typeface="Times New Roman"/>
              </a:rPr>
              <a:t> </a:t>
            </a:r>
            <a:endParaRPr lang="en-US" sz="2400" dirty="0"/>
          </a:p>
        </p:txBody>
      </p:sp>
      <p:sp>
        <p:nvSpPr>
          <p:cNvPr id="4" name="Rectangle 3"/>
          <p:cNvSpPr/>
          <p:nvPr/>
        </p:nvSpPr>
        <p:spPr>
          <a:xfrm>
            <a:off x="2286000" y="3105835"/>
            <a:ext cx="4572000" cy="2831544"/>
          </a:xfrm>
          <a:prstGeom prst="rect">
            <a:avLst/>
          </a:prstGeom>
        </p:spPr>
        <p:txBody>
          <a:bodyPr>
            <a:spAutoFit/>
          </a:bodyPr>
          <a:lstStyle/>
          <a:p>
            <a:pPr algn="ctr">
              <a:lnSpc>
                <a:spcPct val="200000"/>
              </a:lnSpc>
            </a:pPr>
            <a:r>
              <a:rPr lang="en-US" sz="2000" dirty="0" smtClean="0">
                <a:solidFill>
                  <a:srgbClr val="1B1B1B"/>
                </a:solidFill>
                <a:latin typeface="Times New Roman" pitchFamily="18" charset="0"/>
                <a:cs typeface="Times New Roman" pitchFamily="18" charset="0"/>
              </a:rPr>
              <a:t>Roles </a:t>
            </a:r>
            <a:r>
              <a:rPr lang="en-US" sz="2000" dirty="0">
                <a:solidFill>
                  <a:srgbClr val="1B1B1B"/>
                </a:solidFill>
                <a:latin typeface="Times New Roman" pitchFamily="18" charset="0"/>
                <a:cs typeface="Times New Roman" pitchFamily="18" charset="0"/>
              </a:rPr>
              <a:t>of </a:t>
            </a:r>
            <a:r>
              <a:rPr lang="en-US" sz="2000" dirty="0" smtClean="0">
                <a:solidFill>
                  <a:srgbClr val="1B1B1B"/>
                </a:solidFill>
                <a:latin typeface="Times New Roman" pitchFamily="18" charset="0"/>
                <a:cs typeface="Times New Roman" pitchFamily="18" charset="0"/>
              </a:rPr>
              <a:t>Computer Technology</a:t>
            </a:r>
          </a:p>
          <a:p>
            <a:pPr algn="ctr">
              <a:lnSpc>
                <a:spcPct val="200000"/>
              </a:lnSpc>
            </a:pPr>
            <a:r>
              <a:rPr lang="en-US" sz="2000" dirty="0" smtClean="0">
                <a:solidFill>
                  <a:srgbClr val="1B1B1B"/>
                </a:solidFill>
                <a:latin typeface="Times New Roman" pitchFamily="18" charset="0"/>
                <a:cs typeface="Times New Roman" pitchFamily="18" charset="0"/>
              </a:rPr>
              <a:t>Student’s Name</a:t>
            </a:r>
          </a:p>
          <a:p>
            <a:pPr algn="ctr">
              <a:lnSpc>
                <a:spcPct val="200000"/>
              </a:lnSpc>
            </a:pPr>
            <a:r>
              <a:rPr lang="en-US" sz="2000" dirty="0" smtClean="0">
                <a:solidFill>
                  <a:srgbClr val="1B1B1B"/>
                </a:solidFill>
                <a:latin typeface="Times New Roman" pitchFamily="18" charset="0"/>
                <a:cs typeface="Times New Roman" pitchFamily="18" charset="0"/>
              </a:rPr>
              <a:t>Institutional Affiliation</a:t>
            </a:r>
          </a:p>
          <a:p>
            <a:pPr algn="ctr">
              <a:lnSpc>
                <a:spcPct val="200000"/>
              </a:lnSpc>
            </a:pPr>
            <a:r>
              <a:rPr lang="en-US" sz="2000" dirty="0" smtClean="0">
                <a:solidFill>
                  <a:srgbClr val="1B1B1B"/>
                </a:solidFill>
                <a:latin typeface="Times New Roman" pitchFamily="18" charset="0"/>
                <a:cs typeface="Times New Roman" pitchFamily="18" charset="0"/>
              </a:rPr>
              <a:t>Date of Submission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15086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09600"/>
            <a:ext cx="76200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357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pPr>
            <a:r>
              <a:rPr lang="en-US" b="1" dirty="0" smtClean="0">
                <a:effectLst/>
                <a:latin typeface="Times New Roman"/>
                <a:ea typeface="SimSun"/>
                <a:cs typeface="Times New Roman"/>
              </a:rPr>
              <a:t>Introductions </a:t>
            </a:r>
            <a:endParaRPr lang="en-US" b="1" dirty="0">
              <a:effectLst/>
              <a:latin typeface="Times New Roman"/>
              <a:ea typeface="SimSun"/>
              <a:cs typeface="Times New Roman"/>
            </a:endParaRPr>
          </a:p>
        </p:txBody>
      </p:sp>
      <p:sp>
        <p:nvSpPr>
          <p:cNvPr id="3" name="Content Placeholder 2"/>
          <p:cNvSpPr>
            <a:spLocks noGrp="1"/>
          </p:cNvSpPr>
          <p:nvPr>
            <p:ph idx="1"/>
          </p:nvPr>
        </p:nvSpPr>
        <p:spPr/>
        <p:txBody>
          <a:bodyPr>
            <a:normAutofit fontScale="85000" lnSpcReduction="10000"/>
          </a:bodyPr>
          <a:lstStyle/>
          <a:p>
            <a:pPr>
              <a:lnSpc>
                <a:spcPct val="120000"/>
              </a:lnSpc>
            </a:pPr>
            <a:r>
              <a:rPr lang="en-US" dirty="0" smtClean="0">
                <a:effectLst/>
                <a:latin typeface="Times New Roman"/>
                <a:ea typeface="SimSun"/>
              </a:rPr>
              <a:t>Computer technology, which involves creation of software and hardware for computers so as to perform several tasks that would otherwise be impossible for a person to undertake, have found its way in several fields.</a:t>
            </a:r>
          </a:p>
          <a:p>
            <a:pPr>
              <a:lnSpc>
                <a:spcPct val="120000"/>
              </a:lnSpc>
            </a:pPr>
            <a:r>
              <a:rPr lang="en-US" dirty="0" smtClean="0">
                <a:effectLst/>
                <a:latin typeface="Times New Roman"/>
                <a:ea typeface="SimSun"/>
              </a:rPr>
              <a:t>Students, healthcare workers as well as business personnel have embraced this idea in diverse ways.</a:t>
            </a:r>
          </a:p>
          <a:p>
            <a:pPr>
              <a:lnSpc>
                <a:spcPct val="120000"/>
              </a:lnSpc>
            </a:pPr>
            <a:r>
              <a:rPr lang="en-US" dirty="0" smtClean="0">
                <a:effectLst/>
                <a:latin typeface="Times New Roman"/>
                <a:ea typeface="SimSun"/>
                <a:cs typeface="Times New Roman"/>
              </a:rPr>
              <a:t>Computer technology has therefore played crucial   roles to enable the success of individuals in these field.</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43119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D1D1D"/>
                </a:solidFill>
                <a:latin typeface="Times New Roman" pitchFamily="18" charset="0"/>
                <a:cs typeface="Times New Roman" pitchFamily="18" charset="0"/>
              </a:rPr>
              <a:t>Healthcare Professionals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lnSpcReduction="10000"/>
          </a:bodyPr>
          <a:lstStyle/>
          <a:p>
            <a:pPr lvl="0"/>
            <a:r>
              <a:rPr lang="en-US" sz="2600" dirty="0">
                <a:solidFill>
                  <a:prstClr val="black"/>
                </a:solidFill>
                <a:latin typeface="Times New Roman"/>
                <a:ea typeface="SimSun"/>
              </a:rPr>
              <a:t>Through computers, human errors in the field of medicine as well as communication has been managed greatly.</a:t>
            </a:r>
          </a:p>
          <a:p>
            <a:pPr lvl="0"/>
            <a:r>
              <a:rPr lang="en-US" sz="2600" dirty="0">
                <a:solidFill>
                  <a:prstClr val="black"/>
                </a:solidFill>
                <a:latin typeface="Times New Roman"/>
                <a:ea typeface="SimSun"/>
              </a:rPr>
              <a:t>In an article by Patrick (2019), the author purported that medication and treatment has greatly been improved by the use of computers</a:t>
            </a:r>
            <a:endParaRPr lang="en-US" dirty="0">
              <a:latin typeface="Times New Roman" pitchFamily="18" charset="0"/>
              <a:cs typeface="Times New Roman" pitchFamily="18" charset="0"/>
            </a:endParaRPr>
          </a:p>
        </p:txBody>
      </p:sp>
      <p:pic>
        <p:nvPicPr>
          <p:cNvPr id="4098"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34755" y="1845230"/>
            <a:ext cx="3883489" cy="4035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390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D1D1D"/>
                </a:solidFill>
                <a:latin typeface="Times New Roman" pitchFamily="18" charset="0"/>
                <a:cs typeface="Times New Roman" pitchFamily="18" charset="0"/>
              </a:rPr>
              <a:t>Healthcare Professionals</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fontScale="92500" lnSpcReduction="10000"/>
          </a:bodyPr>
          <a:lstStyle/>
          <a:p>
            <a:pPr lvl="0"/>
            <a:r>
              <a:rPr lang="en-US" sz="2400" dirty="0">
                <a:solidFill>
                  <a:prstClr val="black"/>
                </a:solidFill>
                <a:latin typeface="Times New Roman" pitchFamily="18" charset="0"/>
                <a:cs typeface="Times New Roman" pitchFamily="18" charset="0"/>
              </a:rPr>
              <a:t>Data keeping of the patience have been improved.</a:t>
            </a:r>
          </a:p>
          <a:p>
            <a:pPr lvl="0"/>
            <a:r>
              <a:rPr lang="en-US" sz="2400" dirty="0">
                <a:solidFill>
                  <a:prstClr val="black"/>
                </a:solidFill>
                <a:latin typeface="Times New Roman"/>
                <a:ea typeface="SimSun"/>
              </a:rPr>
              <a:t>complex operations such as patient diagnosis, surgery and medical imaging such as mammography, ultrasonography, magnetic resonance imaging x-rays are carried out </a:t>
            </a:r>
            <a:r>
              <a:rPr lang="en-US" sz="2400" dirty="0" smtClean="0">
                <a:solidFill>
                  <a:prstClr val="black"/>
                </a:solidFill>
                <a:latin typeface="Times New Roman"/>
                <a:ea typeface="SimSun"/>
              </a:rPr>
              <a:t>electronically</a:t>
            </a:r>
          </a:p>
          <a:p>
            <a:pPr lvl="0"/>
            <a:r>
              <a:rPr lang="en-US" sz="2400" dirty="0" smtClean="0">
                <a:effectLst/>
                <a:latin typeface="Times New Roman"/>
                <a:ea typeface="SimSun"/>
              </a:rPr>
              <a:t>Patrick (2019) further tells that, computers are now being used to conduct researches and lab tests which are then shared between medics and patients.</a:t>
            </a:r>
            <a:endParaRPr lang="en-US" sz="2400" dirty="0">
              <a:solidFill>
                <a:prstClr val="black"/>
              </a:solidFill>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5122"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28601" y="1676400"/>
            <a:ext cx="4189644"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0751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latin typeface="Times New Roman" pitchFamily="18" charset="0"/>
                <a:cs typeface="Times New Roman" pitchFamily="18" charset="0"/>
              </a:rPr>
              <a:t>Education </a:t>
            </a:r>
            <a:endParaRPr lang="en-US" sz="4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r>
              <a:rPr lang="en-US" dirty="0" smtClean="0">
                <a:effectLst/>
                <a:latin typeface="Times New Roman"/>
                <a:ea typeface="SimSun"/>
              </a:rPr>
              <a:t>With the onset of distance learning which takes the form of online learning or e-learning, students are currently taking up classes, assignments, and even exams behind the screens of their laptops without necessarily attending physical classes</a:t>
            </a:r>
          </a:p>
          <a:p>
            <a:r>
              <a:rPr lang="en-US" dirty="0" smtClean="0">
                <a:solidFill>
                  <a:srgbClr val="000000"/>
                </a:solidFill>
                <a:effectLst/>
                <a:latin typeface="Times New Roman"/>
                <a:ea typeface="SimSun"/>
              </a:rPr>
              <a:t>Through the storage of books and information in the form of e-books and the emerging online library, students can conduct research comfortably with vast data and be able to write a good thesis</a:t>
            </a:r>
            <a:endParaRPr lang="en-US" dirty="0">
              <a:latin typeface="Times New Roman" pitchFamily="18" charset="0"/>
              <a:cs typeface="Times New Roman" pitchFamily="18" charset="0"/>
            </a:endParaRPr>
          </a:p>
        </p:txBody>
      </p:sp>
      <p:sp>
        <p:nvSpPr>
          <p:cNvPr id="4" name="Text Placeholder 3"/>
          <p:cNvSpPr>
            <a:spLocks noGrp="1"/>
          </p:cNvSpPr>
          <p:nvPr>
            <p:ph type="body" sz="half" idx="2"/>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447800"/>
            <a:ext cx="28956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8655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D1D1D"/>
                </a:solidFill>
                <a:latin typeface="Helvetica Neue"/>
              </a:rPr>
              <a:t>C</a:t>
            </a:r>
            <a:r>
              <a:rPr lang="en-US" b="1" i="0" dirty="0" smtClean="0">
                <a:solidFill>
                  <a:srgbClr val="1D1D1D"/>
                </a:solidFill>
                <a:effectLst/>
                <a:latin typeface="Helvetica Neue"/>
              </a:rPr>
              <a:t>orporate </a:t>
            </a:r>
            <a:r>
              <a:rPr lang="en-US" b="1" dirty="0">
                <a:solidFill>
                  <a:srgbClr val="1D1D1D"/>
                </a:solidFill>
                <a:latin typeface="Helvetica Neue"/>
              </a:rPr>
              <a:t>B</a:t>
            </a:r>
            <a:r>
              <a:rPr lang="en-US" b="1" i="0" dirty="0" smtClean="0">
                <a:solidFill>
                  <a:srgbClr val="1D1D1D"/>
                </a:solidFill>
                <a:effectLst/>
                <a:latin typeface="Helvetica Neue"/>
              </a:rPr>
              <a:t>usiness </a:t>
            </a:r>
            <a:r>
              <a:rPr lang="en-US" b="1" dirty="0">
                <a:solidFill>
                  <a:srgbClr val="1D1D1D"/>
                </a:solidFill>
                <a:latin typeface="Helvetica Neue"/>
              </a:rPr>
              <a:t>W</a:t>
            </a:r>
            <a:r>
              <a:rPr lang="en-US" b="1" i="0" dirty="0" smtClean="0">
                <a:solidFill>
                  <a:srgbClr val="1D1D1D"/>
                </a:solidFill>
                <a:effectLst/>
                <a:latin typeface="Helvetica Neue"/>
              </a:rPr>
              <a:t>orld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676400"/>
            <a:ext cx="7848600" cy="4343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9502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D1D1D"/>
                </a:solidFill>
                <a:latin typeface="Helvetica Neue"/>
              </a:rPr>
              <a:t>C</a:t>
            </a:r>
            <a:r>
              <a:rPr lang="en-US" b="1" i="0" dirty="0" smtClean="0">
                <a:solidFill>
                  <a:srgbClr val="1D1D1D"/>
                </a:solidFill>
                <a:effectLst/>
                <a:latin typeface="Helvetica Neue"/>
              </a:rPr>
              <a:t>orporate </a:t>
            </a:r>
            <a:r>
              <a:rPr lang="en-US" b="1" dirty="0">
                <a:solidFill>
                  <a:srgbClr val="1D1D1D"/>
                </a:solidFill>
                <a:latin typeface="Helvetica Neue"/>
              </a:rPr>
              <a:t>B</a:t>
            </a:r>
            <a:r>
              <a:rPr lang="en-US" b="1" i="0" dirty="0" smtClean="0">
                <a:solidFill>
                  <a:srgbClr val="1D1D1D"/>
                </a:solidFill>
                <a:effectLst/>
                <a:latin typeface="Helvetica Neue"/>
              </a:rPr>
              <a:t>usiness </a:t>
            </a:r>
            <a:r>
              <a:rPr lang="en-US" b="1" dirty="0">
                <a:solidFill>
                  <a:srgbClr val="1D1D1D"/>
                </a:solidFill>
                <a:latin typeface="Helvetica Neue"/>
              </a:rPr>
              <a:t>W</a:t>
            </a:r>
            <a:r>
              <a:rPr lang="en-US" b="1" i="0" dirty="0" smtClean="0">
                <a:solidFill>
                  <a:srgbClr val="1D1D1D"/>
                </a:solidFill>
                <a:effectLst/>
                <a:latin typeface="Helvetica Neue"/>
              </a:rPr>
              <a:t>orld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solidFill>
                  <a:srgbClr val="000000"/>
                </a:solidFill>
                <a:effectLst/>
                <a:latin typeface="Times New Roman"/>
                <a:ea typeface="SimSun"/>
              </a:rPr>
              <a:t>Corporates are currently dependent on new technology in the quest to be able to remain competitive in the market by improving marketing, strategy, and production at large</a:t>
            </a:r>
          </a:p>
          <a:p>
            <a:r>
              <a:rPr lang="en-US" dirty="0" smtClean="0">
                <a:solidFill>
                  <a:srgbClr val="000000"/>
                </a:solidFill>
                <a:effectLst/>
                <a:latin typeface="Times New Roman"/>
                <a:ea typeface="SimSun"/>
                <a:cs typeface="Times New Roman"/>
              </a:rPr>
              <a:t>Communication is enhanced through tools such as emailing and production, on the other hand, is heisted by computer-operated machines.</a:t>
            </a:r>
            <a:endParaRPr lang="en-US" dirty="0" smtClean="0">
              <a:effectLst/>
              <a:latin typeface="Times New Roman"/>
              <a:ea typeface="SimSun"/>
              <a:cs typeface="Times New Roman"/>
            </a:endParaRPr>
          </a:p>
          <a:p>
            <a:r>
              <a:rPr lang="en-US" dirty="0" smtClean="0">
                <a:solidFill>
                  <a:srgbClr val="000000"/>
                </a:solidFill>
                <a:effectLst/>
                <a:latin typeface="Times New Roman"/>
                <a:ea typeface="SimSun"/>
              </a:rPr>
              <a:t>Through the storage of information on computer systems, large companies can operate with many branches and still have no problem with aspects such as accounting and auditing.</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16094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1D1D1D"/>
                </a:solidFill>
                <a:latin typeface="Helvetica Neue"/>
              </a:rPr>
              <a:t>Corporate Business World</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lnSpcReduction="10000"/>
          </a:bodyPr>
          <a:lstStyle/>
          <a:p>
            <a:pPr lvl="0">
              <a:lnSpc>
                <a:spcPct val="120000"/>
              </a:lnSpc>
              <a:spcBef>
                <a:spcPts val="0"/>
              </a:spcBef>
            </a:pPr>
            <a:r>
              <a:rPr lang="en-US" dirty="0">
                <a:solidFill>
                  <a:srgbClr val="000000"/>
                </a:solidFill>
                <a:latin typeface="Times New Roman"/>
                <a:ea typeface="SimSun"/>
                <a:cs typeface="Times New Roman"/>
              </a:rPr>
              <a:t>Businesses are also using computer technology in analyzing strategically data before making decisions, such include demographic analysis, product design, market complexity, and many more.</a:t>
            </a:r>
            <a:endParaRPr lang="en-US" dirty="0">
              <a:solidFill>
                <a:prstClr val="black"/>
              </a:solidFill>
              <a:latin typeface="Times New Roman"/>
              <a:ea typeface="SimSun"/>
              <a:cs typeface="Times New Roman"/>
            </a:endParaRPr>
          </a:p>
          <a:p>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p:txBody>
          <a:bodyPr>
            <a:normAutofit lnSpcReduction="10000"/>
          </a:bodyPr>
          <a:lstStyle/>
          <a:p>
            <a:endParaRPr lang="en-US"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676400"/>
            <a:ext cx="3886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1061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Conclusion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marL="0" marR="0" indent="457200">
              <a:lnSpc>
                <a:spcPct val="120000"/>
              </a:lnSpc>
              <a:spcBef>
                <a:spcPts val="0"/>
              </a:spcBef>
              <a:spcAft>
                <a:spcPts val="0"/>
              </a:spcAft>
            </a:pPr>
            <a:r>
              <a:rPr lang="en-US" dirty="0" smtClean="0">
                <a:solidFill>
                  <a:srgbClr val="000000"/>
                </a:solidFill>
                <a:effectLst/>
                <a:latin typeface="Times New Roman"/>
                <a:ea typeface="SimSun"/>
                <a:cs typeface="Times New Roman"/>
              </a:rPr>
              <a:t>In conclusion, the role of computer technology in various fields is clear and still inevitable. Students, healthcare workers as well as businesses have relied on computer technology in several ways to better their performances. It is a path that other professions have to follow to remain relevant and competitive.</a:t>
            </a:r>
            <a:endParaRPr lang="en-US" dirty="0" smtClean="0">
              <a:effectLst/>
              <a:latin typeface="Times New Roman"/>
              <a:ea typeface="SimSun"/>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88159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marL="457200" marR="0" indent="-457200">
              <a:lnSpc>
                <a:spcPct val="110000"/>
              </a:lnSpc>
              <a:spcBef>
                <a:spcPts val="0"/>
              </a:spcBef>
              <a:spcAft>
                <a:spcPts val="0"/>
              </a:spcAft>
            </a:pPr>
            <a:r>
              <a:rPr lang="en-US" sz="9600" dirty="0" smtClean="0">
                <a:solidFill>
                  <a:srgbClr val="000000"/>
                </a:solidFill>
                <a:effectLst/>
                <a:latin typeface="Times New Roman"/>
                <a:ea typeface="Times New Roman"/>
                <a:cs typeface="Times New Roman"/>
              </a:rPr>
              <a:t>Baylor, University of. “What Is the Role of Technology in Business? | Baylor Online.” </a:t>
            </a:r>
            <a:r>
              <a:rPr lang="en-US" sz="9600" i="1" dirty="0" smtClean="0">
                <a:solidFill>
                  <a:srgbClr val="000000"/>
                </a:solidFill>
                <a:effectLst/>
                <a:latin typeface="Times New Roman"/>
                <a:ea typeface="Times New Roman"/>
                <a:cs typeface="Times New Roman"/>
              </a:rPr>
              <a:t>Baylor University MBA Online Degree Program</a:t>
            </a:r>
            <a:r>
              <a:rPr lang="en-US" sz="9600" dirty="0" smtClean="0">
                <a:solidFill>
                  <a:srgbClr val="000000"/>
                </a:solidFill>
                <a:effectLst/>
                <a:latin typeface="Times New Roman"/>
                <a:ea typeface="Times New Roman"/>
                <a:cs typeface="Times New Roman"/>
              </a:rPr>
              <a:t>, 9 Feb. 2016, onlinemasters.baylor.edu/articles/what-is-the-role-of-technology-in-business.aspx.</a:t>
            </a:r>
          </a:p>
          <a:p>
            <a:pPr marL="457200" marR="0" indent="-457200">
              <a:lnSpc>
                <a:spcPct val="120000"/>
              </a:lnSpc>
              <a:spcBef>
                <a:spcPts val="0"/>
              </a:spcBef>
              <a:spcAft>
                <a:spcPts val="0"/>
              </a:spcAft>
            </a:pPr>
            <a:r>
              <a:rPr lang="en-US" sz="9600" dirty="0" smtClean="0">
                <a:solidFill>
                  <a:srgbClr val="000000"/>
                </a:solidFill>
                <a:effectLst/>
                <a:latin typeface="Times New Roman"/>
                <a:ea typeface="Times New Roman"/>
                <a:cs typeface="Times New Roman"/>
              </a:rPr>
              <a:t>Patrick. “6 Common Uses for Computers in Healthcare.” </a:t>
            </a:r>
            <a:r>
              <a:rPr lang="en-US" sz="9600" i="1" dirty="0" smtClean="0">
                <a:solidFill>
                  <a:srgbClr val="000000"/>
                </a:solidFill>
                <a:effectLst/>
                <a:latin typeface="Times New Roman"/>
                <a:ea typeface="Times New Roman"/>
                <a:cs typeface="Times New Roman"/>
              </a:rPr>
              <a:t>Scott-Clark Medical</a:t>
            </a:r>
            <a:r>
              <a:rPr lang="en-US" sz="9600" dirty="0" smtClean="0">
                <a:solidFill>
                  <a:srgbClr val="000000"/>
                </a:solidFill>
                <a:effectLst/>
                <a:latin typeface="Times New Roman"/>
                <a:ea typeface="Times New Roman"/>
                <a:cs typeface="Times New Roman"/>
              </a:rPr>
              <a:t>, 5 Jan. 2019, </a:t>
            </a:r>
            <a:r>
              <a:rPr lang="en-US" sz="9600" dirty="0" smtClean="0">
                <a:solidFill>
                  <a:srgbClr val="000000"/>
                </a:solidFill>
                <a:effectLst/>
                <a:latin typeface="Times New Roman"/>
                <a:ea typeface="Times New Roman"/>
                <a:cs typeface="Times New Roman"/>
                <a:hlinkClick r:id="rId2"/>
              </a:rPr>
              <a:t>www.scott-clark.com/blog/6-common-uses-for-computers-in-healthcare/</a:t>
            </a:r>
            <a:r>
              <a:rPr lang="en-US" sz="9600" dirty="0" smtClean="0">
                <a:solidFill>
                  <a:srgbClr val="000000"/>
                </a:solidFill>
                <a:effectLst/>
                <a:latin typeface="Times New Roman"/>
                <a:ea typeface="Times New Roman"/>
                <a:cs typeface="Times New Roman"/>
              </a:rPr>
              <a:t>.</a:t>
            </a:r>
          </a:p>
          <a:p>
            <a:pPr marL="457200" marR="0" indent="-457200">
              <a:lnSpc>
                <a:spcPct val="120000"/>
              </a:lnSpc>
              <a:spcBef>
                <a:spcPts val="0"/>
              </a:spcBef>
              <a:spcAft>
                <a:spcPts val="0"/>
              </a:spcAft>
            </a:pPr>
            <a:r>
              <a:rPr lang="en-US" sz="9600" dirty="0" err="1" smtClean="0">
                <a:solidFill>
                  <a:srgbClr val="000000"/>
                </a:solidFill>
                <a:effectLst/>
                <a:latin typeface="Times New Roman"/>
                <a:ea typeface="Times New Roman"/>
                <a:cs typeface="Times New Roman"/>
              </a:rPr>
              <a:t>Wantok</a:t>
            </a:r>
            <a:r>
              <a:rPr lang="en-US" sz="9600" dirty="0" smtClean="0">
                <a:solidFill>
                  <a:srgbClr val="000000"/>
                </a:solidFill>
                <a:effectLst/>
                <a:latin typeface="Times New Roman"/>
                <a:ea typeface="Times New Roman"/>
                <a:cs typeface="Times New Roman"/>
              </a:rPr>
              <a:t>, Tyler. “How Important Is Technology in Education? Pine Cove’s Top 10 Reasons.” </a:t>
            </a:r>
            <a:r>
              <a:rPr lang="en-US" sz="9600" i="1" dirty="0" err="1" smtClean="0">
                <a:solidFill>
                  <a:srgbClr val="000000"/>
                </a:solidFill>
                <a:effectLst/>
                <a:latin typeface="Times New Roman"/>
                <a:ea typeface="Times New Roman"/>
                <a:cs typeface="Times New Roman"/>
              </a:rPr>
              <a:t>Pinecc.Com</a:t>
            </a:r>
            <a:r>
              <a:rPr lang="en-US" sz="9600" dirty="0" smtClean="0">
                <a:solidFill>
                  <a:srgbClr val="000000"/>
                </a:solidFill>
                <a:effectLst/>
                <a:latin typeface="Times New Roman"/>
                <a:ea typeface="Times New Roman"/>
                <a:cs typeface="Times New Roman"/>
              </a:rPr>
              <a:t>, 2015, marketing.pinecc.com/blog/the-importance-of-technology-in-education-pine-coves-top-10-reasons.</a:t>
            </a:r>
            <a:endParaRPr lang="en-US" sz="9600" dirty="0" smtClean="0">
              <a:effectLst/>
              <a:latin typeface="Times New Roman"/>
              <a:ea typeface="SimSun"/>
              <a:cs typeface="Times New Roman"/>
            </a:endParaRPr>
          </a:p>
          <a:p>
            <a:pPr marL="457200" marR="0" indent="-457200">
              <a:lnSpc>
                <a:spcPct val="120000"/>
              </a:lnSpc>
              <a:spcBef>
                <a:spcPts val="0"/>
              </a:spcBef>
              <a:spcAft>
                <a:spcPts val="0"/>
              </a:spcAft>
            </a:pPr>
            <a:endParaRPr lang="en-US" sz="9600" dirty="0" smtClean="0">
              <a:solidFill>
                <a:srgbClr val="000000"/>
              </a:solidFill>
              <a:effectLst/>
              <a:latin typeface="Times New Roman"/>
              <a:ea typeface="Times New Roman"/>
              <a:cs typeface="Times New Roman"/>
            </a:endParaRPr>
          </a:p>
          <a:p>
            <a:pPr marL="457200" marR="0" indent="-457200">
              <a:lnSpc>
                <a:spcPct val="120000"/>
              </a:lnSpc>
              <a:spcBef>
                <a:spcPts val="0"/>
              </a:spcBef>
              <a:spcAft>
                <a:spcPts val="0"/>
              </a:spcAft>
            </a:pPr>
            <a:endParaRPr lang="en-US" sz="9600" dirty="0" smtClean="0">
              <a:effectLst/>
              <a:latin typeface="Times New Roman"/>
              <a:ea typeface="SimSun"/>
              <a:cs typeface="Times New Roman"/>
            </a:endParaRPr>
          </a:p>
          <a:p>
            <a:pPr marL="457200" marR="0" indent="-457200">
              <a:lnSpc>
                <a:spcPct val="110000"/>
              </a:lnSpc>
              <a:spcBef>
                <a:spcPts val="0"/>
              </a:spcBef>
              <a:spcAft>
                <a:spcPts val="0"/>
              </a:spcAft>
            </a:pPr>
            <a:endParaRPr lang="en-US" dirty="0" smtClean="0">
              <a:effectLst/>
              <a:latin typeface="Times New Roman"/>
              <a:ea typeface="SimSun"/>
              <a:cs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74715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460</Words>
  <Application>Microsoft Office PowerPoint</Application>
  <PresentationFormat>On-screen Show (4:3)</PresentationFormat>
  <Paragraphs>34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Introductions </vt:lpstr>
      <vt:lpstr>Healthcare Professionals</vt:lpstr>
      <vt:lpstr>Healthcare Professionals</vt:lpstr>
      <vt:lpstr>Education </vt:lpstr>
      <vt:lpstr>Corporate Business World</vt:lpstr>
      <vt:lpstr>Corporate Business World</vt:lpstr>
      <vt:lpstr>Corporate Business World</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14</cp:revision>
  <dcterms:created xsi:type="dcterms:W3CDTF">2020-07-01T09:35:44Z</dcterms:created>
  <dcterms:modified xsi:type="dcterms:W3CDTF">2020-07-01T13:45:24Z</dcterms:modified>
</cp:coreProperties>
</file>